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72" r:id="rId5"/>
    <p:sldId id="290" r:id="rId6"/>
    <p:sldId id="291" r:id="rId7"/>
    <p:sldId id="265" r:id="rId8"/>
    <p:sldId id="266" r:id="rId9"/>
    <p:sldId id="267" r:id="rId10"/>
    <p:sldId id="284" r:id="rId11"/>
    <p:sldId id="296" r:id="rId12"/>
    <p:sldId id="286" r:id="rId13"/>
    <p:sldId id="297" r:id="rId14"/>
    <p:sldId id="268" r:id="rId15"/>
    <p:sldId id="293" r:id="rId16"/>
    <p:sldId id="276" r:id="rId17"/>
    <p:sldId id="295" r:id="rId18"/>
    <p:sldId id="294" r:id="rId19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33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7105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>
              <a:defRPr sz="1200"/>
            </a:lvl1pPr>
          </a:lstStyle>
          <a:p>
            <a:fld id="{402F1A40-8E30-448F-9A80-CF0E054A564E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1" tIns="47111" rIns="94221" bIns="4711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vert="horz" lIns="94221" tIns="47111" rIns="94221" bIns="471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3"/>
            <a:ext cx="3077739" cy="471053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3"/>
            <a:ext cx="3077739" cy="471053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r">
              <a:defRPr sz="1200"/>
            </a:lvl1pPr>
          </a:lstStyle>
          <a:p>
            <a:fld id="{FAB6F8BC-EF3A-4AC2-99A9-47903CB52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89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9A6AE-D619-5361-17FF-6F1C29E520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CED54B-3825-319F-4CA1-D2501AE3D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603B2-A125-CF0D-D719-BDAB62B56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10C89-4CC2-4144-B280-8B622E089791}" type="datetime1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14E3A-00D6-A960-9029-F929095A6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Trujillo Trail DWID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8CBDB-4B92-2DC9-C376-BDFAD724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87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6F003-C80C-A2D1-EEF2-76E3E2BC4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FED1C1-FE81-3583-3521-53E5CEA01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5C2B8-0D40-CB22-C51C-BF681402F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D3746-DF4F-486E-830B-E28D1F99B7B0}" type="datetime1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CAC9D-17BF-C958-872F-55A86E38D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Trujillo Trail DWID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C9ED1-EDB2-8700-4636-6FD41FB2B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70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D6A6BF-7292-986B-707D-F78755F09A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50B145-76BC-B6F3-F530-4189D9095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4A15F-5ADE-E56D-2BBF-28F03F47C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D5689-CA75-499C-9724-E78BCC34B622}" type="datetime1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FF314-EA7E-6B06-D697-6D51FC88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Trujillo Trail DWID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BB11A-4A80-01E8-3D2D-79CB9DCE1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6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1CD68-3EA2-CDA6-1C93-D05F90490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788D-8A14-36F4-42E9-785F2B162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CBEBB-6B3B-B502-E312-DB482C98E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9668D-82E1-4AB2-BE83-A5A57F30E5FF}" type="datetime1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18315-2091-993D-07F6-D19606F01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Trujillo Trail DWID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6F884-E860-72FF-0700-3FAD1B06A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74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575ED-0959-1AD3-B793-5D0CFD6B7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80DB9-0AED-4701-6018-570D2304C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D9BDA-856F-C6EA-007B-E9D1029F5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94BFF-901A-494F-BA96-1047A7849997}" type="datetime1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11B7C-8FB6-E96C-86A6-D40389897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Trujillo Trail DWID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4C9A3-56E0-03C0-05C9-A5FB464A3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5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6F181-3409-897C-8DAB-ABD1F79B5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F9FBE-141B-C56A-98E3-702B49027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6EC45-3F51-7BB8-C2C4-D6647155E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B32D0-6C74-947E-E379-D4109FD70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7F66-0EBC-47F9-86F1-BE43C2B1A09A}" type="datetime1">
              <a:rPr lang="en-US" smtClean="0"/>
              <a:t>1/31/2025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CAB87-71F5-B007-718F-FA75FE4FB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Trujillo Trail DWID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9190-396A-2C5A-1398-33AC06DA6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81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DC861-B123-6C4C-D85A-AE093DE5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DB997-59BC-9927-7D9F-12EDDB670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16C1C-DC80-CB95-D62D-D21CEA05F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2A5B0B-E7AD-ACB4-555F-E34E5F3DD1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BC6B8F-9D0A-3247-B820-B43B66D12B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D6CE7-2DB0-46AD-36C9-1E1171361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1E79-11F5-4C60-8C44-5D602A79E58D}" type="datetime1">
              <a:rPr lang="en-US" smtClean="0"/>
              <a:t>1/31/2025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5EFCCC-6BF8-A59F-E98A-00589EEBF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Trujillo Trail DWID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FD940A-A9C4-DDF8-7924-FC1D677CB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49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F590E-36E1-40A8-F44A-CA981A1FA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469A7-9397-D4DC-448A-D64CF4F1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76D2-E356-45FD-994F-8CF320B98107}" type="datetime1">
              <a:rPr lang="en-US" smtClean="0"/>
              <a:t>1/31/2025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B8E55A-5E55-F7A7-75AE-9863E4341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Trujillo Trail DWID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18794-4F71-E004-E8A5-1300C60CB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8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DB1111-CBD0-6A18-5C1D-640B40A4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E2B81-A410-4E58-9192-DFCD2F987F94}" type="datetime1">
              <a:rPr lang="en-US" smtClean="0"/>
              <a:t>1/31/2025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29BD99-4376-C5F4-EDD0-378BD8727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Trujillo Trail DWID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1725A-0B57-4DA1-5951-7F5E9D80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0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02E5-3257-BB89-B6BE-C61410CA7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BEA90-11B1-2B2F-BDF3-E630AB2CB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254619-683F-5D18-544B-62EE9AC85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2D94E-D71B-FFCE-6CCB-C3C065A88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3A09-ADD5-4925-837F-03A23D1520CE}" type="datetime1">
              <a:rPr lang="en-US" smtClean="0"/>
              <a:t>1/31/2025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B193DB-B9AD-4B83-8D86-CF6EA2ED4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Trujillo Trail DWID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22F3F1-600A-FA02-E9DF-9648A5A3D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88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137D6-5C33-5D18-F503-2AC41A79A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88D838-FB25-4FA8-9E93-AAF36A9D4A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D7611-DA41-35E5-5EEC-D622ACFA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806CE-6EF2-AE49-33D0-01E49F967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0E0A-7CB9-47F1-B46F-3A48D299B13C}" type="datetime1">
              <a:rPr lang="en-US" smtClean="0"/>
              <a:t>1/31/2025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5CEC7-067A-0807-7E40-CF81EDCA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Trujillo Trail DWID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9699D9-A3EB-9C70-1AE2-EA5F0FA86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05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A77C03-A3E9-20FC-A955-33A887D3E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23554-C3BD-F87F-FF04-9D25762D9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A341B-B33D-8F82-EB05-1A4060AF1B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5E213-0F54-4712-8FF7-C7154EAC567D}" type="datetime1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E83A9-8EAC-44FE-C54D-F2B5EEF7C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Trujillo Trail DWID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CC211-8C86-606B-57BD-970175412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41F46-40B2-4551-9ACB-484ECFD93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D04D-4501-7860-C193-F82527616F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00147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Trujillo Trail DWID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E76A7E-820A-D12F-1F38-4EB164BBD0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82204"/>
            <a:ext cx="9144000" cy="86673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State of Things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0956D-A013-FA06-C2B2-104447768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66AF0-9654-0D1A-8ECC-16478C8D3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8091" y="6041108"/>
            <a:ext cx="3713937" cy="680368"/>
          </a:xfrm>
        </p:spPr>
        <p:txBody>
          <a:bodyPr/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Trujillo Trail DWID</a:t>
            </a:r>
          </a:p>
        </p:txBody>
      </p:sp>
    </p:spTree>
    <p:extLst>
      <p:ext uri="{BB962C8B-B14F-4D97-AF65-F5344CB8AC3E}">
        <p14:creationId xmlns:p14="http://schemas.microsoft.com/office/powerpoint/2010/main" val="1864104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1F21E-E0ED-C01E-304B-A21726E20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Pipeline Project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7EB6B-ADE2-E98B-0AC5-E0D5CEB24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Piping between yards at 42 ASR and Trujillo Trail took about 2 months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Paid ~$619K to KE&amp;G; still owe ~$69K (retainage) when they finish last actions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Owe WIFA ~$2.7K/month from billings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Obtained Approval of Construction from ADEQ in late September ‘24 which authorized use of the pipeline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Water transfers require coordination, manual effort, multiple hours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Plan is to automate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$32,573 spent to date from TTDWID funds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$9,000 remaining to be spent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99DBFB-CC96-2E5B-372A-A6C2C172B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Trujillo Trail DWID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54931A-ACFF-EE48-E2F6-1469E8B6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80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A02AD0-A8BF-B0B2-E431-094796D37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Trujillo Trail DWID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427093-0A9B-B841-3463-B8821CE4D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F88AEFE-DE3A-F28D-36F1-3CC915C153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584750"/>
              </p:ext>
            </p:extLst>
          </p:nvPr>
        </p:nvGraphicFramePr>
        <p:xfrm>
          <a:off x="838200" y="559837"/>
          <a:ext cx="10515600" cy="5434934"/>
        </p:xfrm>
        <a:graphic>
          <a:graphicData uri="http://schemas.openxmlformats.org/drawingml/2006/table">
            <a:tbl>
              <a:tblPr/>
              <a:tblGrid>
                <a:gridCol w="1672705">
                  <a:extLst>
                    <a:ext uri="{9D8B030D-6E8A-4147-A177-3AD203B41FA5}">
                      <a16:colId xmlns:a16="http://schemas.microsoft.com/office/drawing/2014/main" val="915986272"/>
                    </a:ext>
                  </a:extLst>
                </a:gridCol>
                <a:gridCol w="571167">
                  <a:extLst>
                    <a:ext uri="{9D8B030D-6E8A-4147-A177-3AD203B41FA5}">
                      <a16:colId xmlns:a16="http://schemas.microsoft.com/office/drawing/2014/main" val="2885791941"/>
                    </a:ext>
                  </a:extLst>
                </a:gridCol>
                <a:gridCol w="673162">
                  <a:extLst>
                    <a:ext uri="{9D8B030D-6E8A-4147-A177-3AD203B41FA5}">
                      <a16:colId xmlns:a16="http://schemas.microsoft.com/office/drawing/2014/main" val="203610754"/>
                    </a:ext>
                  </a:extLst>
                </a:gridCol>
                <a:gridCol w="1356523">
                  <a:extLst>
                    <a:ext uri="{9D8B030D-6E8A-4147-A177-3AD203B41FA5}">
                      <a16:colId xmlns:a16="http://schemas.microsoft.com/office/drawing/2014/main" val="4252605472"/>
                    </a:ext>
                  </a:extLst>
                </a:gridCol>
                <a:gridCol w="5303697">
                  <a:extLst>
                    <a:ext uri="{9D8B030D-6E8A-4147-A177-3AD203B41FA5}">
                      <a16:colId xmlns:a16="http://schemas.microsoft.com/office/drawing/2014/main" val="1798768633"/>
                    </a:ext>
                  </a:extLst>
                </a:gridCol>
                <a:gridCol w="938346">
                  <a:extLst>
                    <a:ext uri="{9D8B030D-6E8A-4147-A177-3AD203B41FA5}">
                      <a16:colId xmlns:a16="http://schemas.microsoft.com/office/drawing/2014/main" val="3605005756"/>
                    </a:ext>
                  </a:extLst>
                </a:gridCol>
              </a:tblGrid>
              <a:tr h="237752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Trujillo Trail DWID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331815"/>
                  </a:ext>
                </a:extLst>
              </a:tr>
              <a:tr h="237752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Transaction Report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947788"/>
                  </a:ext>
                </a:extLst>
              </a:tr>
              <a:tr h="216897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 1, 2024-January 20, 2025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845897"/>
                  </a:ext>
                </a:extLst>
              </a:tr>
              <a:tr h="21689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822293"/>
                  </a:ext>
                </a:extLst>
              </a:tr>
              <a:tr h="21689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Date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Num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Name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Memo/Description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Amount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5888316"/>
                  </a:ext>
                </a:extLst>
              </a:tr>
              <a:tr h="21689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1190 Capital Projects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8023765"/>
                  </a:ext>
                </a:extLst>
              </a:tr>
              <a:tr h="30448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06/13/2024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2024-3059359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 Stubbs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Pipeline Project- DURApulse communication module and AC general purpose drive- To be installed at the well yard located at 42 Aliso Springs Road- 10-year lifespan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1,028.69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2858139"/>
                  </a:ext>
                </a:extLst>
              </a:tr>
              <a:tr h="21689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06/13/2024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2024-3059359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 Stubbs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Pipeline Project- Flowmeter- To be installed at the well yard located at 42 Aliso Springs Road- 10-year lifespan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1,187.63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480514"/>
                  </a:ext>
                </a:extLst>
              </a:tr>
              <a:tr h="21689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06/13/2024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David Luckadoo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VDF Control Panel Enclosure for 42 Aliso Springs- Reimbursement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1,844.16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3750106"/>
                  </a:ext>
                </a:extLst>
              </a:tr>
              <a:tr h="21689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06/26/2024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David Luckadoo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Amazon reimbursement- circuit breakers, din rail and terminal blocks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105.86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2310746"/>
                  </a:ext>
                </a:extLst>
              </a:tr>
              <a:tr h="446306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07/17/2024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PC-800119037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 Stubbs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5SV15GG4F60N Goulds Pump &amp; Motor Combo e-SV Stainless Steel Series Vertical Multi-Stage Pumps, CI-304Configuration with 1 1/4" Connection, 5 HP, 208-230/460 Volts, 60 Hz, 3 Ph (Three Phase), 3500 RPM, Viton® Shaft Seal.TEPE - Totally Enclosed Fan Cooled (Premium Efficient) Motor Enclosure, 15 Stages, 26 GPM Nominal Flow.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3,624.27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226791"/>
                  </a:ext>
                </a:extLst>
              </a:tr>
              <a:tr h="30448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07/17/2024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PC-800119037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 Stubbs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Less overpayment from previous reimbursement because of shipping/taxes (the second one had less shipping/taxes-$73.04 than the first one- $80.97) (Flowmeter on 6/14/24)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-7.93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778693"/>
                  </a:ext>
                </a:extLst>
              </a:tr>
              <a:tr h="21689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08/12/2024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David Luckadoo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Dana Kepner Company reimbursement for 2 new water meters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976.20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014412"/>
                  </a:ext>
                </a:extLst>
              </a:tr>
              <a:tr h="21689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09/02/2024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 Stubbs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Water level sensor for the tank at 42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81.57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5323467"/>
                  </a:ext>
                </a:extLst>
              </a:tr>
              <a:tr h="21689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09/02/2024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 Stubbs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Water level sensor for the tank(s) at TT.  Only the last item on the invoice.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60.61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594905"/>
                  </a:ext>
                </a:extLst>
              </a:tr>
              <a:tr h="21689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09/02/2024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 Stubbs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Stainless fittings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212.18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208072"/>
                  </a:ext>
                </a:extLst>
              </a:tr>
              <a:tr h="21689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09/02/2024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 Stubbs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Instrument cables to connect the flow meter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36.66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8798910"/>
                  </a:ext>
                </a:extLst>
              </a:tr>
              <a:tr h="21689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09/02/2024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Henson Excavation, LLC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 Well Yard and Trujillo Well Yard: Pipe fitting, concrete pads, pump installations, water lines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17,320.00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1055140"/>
                  </a:ext>
                </a:extLst>
              </a:tr>
              <a:tr h="21689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10/16/2024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David Luckadoo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Reimbursement for pipeline project and for billing water meters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4,992.25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8693577"/>
                  </a:ext>
                </a:extLst>
              </a:tr>
              <a:tr h="21689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10/17/2024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 Stubbs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Water depth sensor to be installed at TT.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92.98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327909"/>
                  </a:ext>
                </a:extLst>
              </a:tr>
              <a:tr h="21689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12/03/2024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 Stubbs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Water Liquid Level Sensor for use at TT yard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72.65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1143366"/>
                  </a:ext>
                </a:extLst>
              </a:tr>
              <a:tr h="21689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12/03/2024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 Stubbs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DURApulse GS20 series AC general purpose drive for use at the TT yard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945.54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1194560"/>
                  </a:ext>
                </a:extLst>
              </a:tr>
              <a:tr h="21689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for 1190 Capital Projects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$32,573.32</a:t>
                      </a:r>
                    </a:p>
                  </a:txBody>
                  <a:tcPr marL="3060" marR="3060" marT="30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9562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5828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451D5-2C2E-ADBB-D517-0E43FE257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Lead and Copper and Drinking Water Quality and Rules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9A16E-B3E9-0DE3-D620-E9DA97EDC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U.S. E.P.A. and thus AZDEQ required all water providers to review system and report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Required by Lead and Copper Rule in Safe Drinking Water Act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System side piping composition to meter and piping composition from meter to house and report if known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not known, send advisories to customers implicated by not known status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Provided notices to 10 customers that we didn’t know composition from meter to house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E499-4972-35AE-7FC4-623C248F8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Trujillo Trail DWID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B0383-142C-F4D7-A2F0-C2687861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88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8E417-BB90-3476-A90C-222552741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Lead and Copper and Drinking Water Quality and Rules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077F6-2D2F-EFA5-8B0C-16AE2C6A2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Drinking Water Quality and Current Rules  (lead- Pb/ copper -Cu, PFAS, MAP testing, </a:t>
            </a:r>
            <a:r>
              <a:rPr lang="en-US" sz="28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etc</a:t>
            </a:r>
            <a:r>
              <a:rPr lang="en-US" sz="28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Tutorial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3D8F2E-2E8E-3AF9-B556-4CBAF718D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Trujillo Trail DWID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5DBD9-72F3-7DE3-9BBE-5875E4048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4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B68F2-C7C2-A5E8-F312-A8D5A5D8F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Future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67175-50C9-604A-BE37-7383CAA4A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Complete automation of well yards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AMI Water Meter replacements funded by a WIFA loan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Potential re-routing of pipeline from bottom of ASR by the wash up the hill to Guadalupe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UES might re-route their powerline from ASR/Guadalupe intersection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TTDWID has a valve ASR/Guadalupe already into which water pipe could attach and run west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Same trench as UES would make sense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185F2A-4E64-DD76-04BC-B178228E4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83753" cy="365125"/>
          </a:xfrm>
        </p:spPr>
        <p:txBody>
          <a:bodyPr/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Trujillo Trail DWID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2E5855-5585-D671-C736-06AEE5539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61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A7B9-DBF3-9E4B-C960-ADA77C23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Yard Cleanup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3221F-5A22-E285-982E-2F7EA960E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Focus on Echo Canyon Yard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Old red shed needs removal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Conex (container) full of old equipment and fittings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Old piping along fence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 things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February 8; 10:00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Big’ish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dump trailer will be there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Volunteers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805445-3186-0171-92C2-5A92F25E8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Trujillo Trail DWID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5DA93D-6FD0-7A35-CE86-06399691A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80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A01C0-2488-E1D6-6BD7-4EE86CCB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Backup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C5A007-06B8-B6F3-0A8C-BDE08051E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382" y="6356350"/>
            <a:ext cx="3341244" cy="365125"/>
          </a:xfrm>
        </p:spPr>
        <p:txBody>
          <a:bodyPr/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Trujillo Trail DWID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73AEC-3FA9-CD26-3FC5-082F9E996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80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8D0B9F-2D33-6DF8-2457-5D6207E35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Trujillo Trail DWID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DE5070-F404-0BD7-B230-CF86142E8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B70229-DF6A-68E4-F403-768873CA8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18264" r="10036" b="-5143"/>
          <a:stretch/>
        </p:blipFill>
        <p:spPr>
          <a:xfrm>
            <a:off x="646234" y="874834"/>
            <a:ext cx="10322169" cy="579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84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131E5E-0044-06F4-BC33-6F654D440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Trujillo Trail DWID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00F6BF-17D2-2B6A-CB08-CC28C2B3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E41E2D-850F-8FA7-7EFF-46A77FC05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0" t="16267" r="13173"/>
          <a:stretch/>
        </p:blipFill>
        <p:spPr>
          <a:xfrm>
            <a:off x="1393580" y="1244112"/>
            <a:ext cx="9192357" cy="542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92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8D67-330B-8CE3-03AA-82F71D5F7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Agenda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E8385-CB94-4929-B475-B3974EF6B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Formation of Trujillo Trail DWID (“TTDWID”) and Area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Loans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Pipeline Update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Water System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Lead and Copper and Drinking Water Quality &amp; Rules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Future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DD1D5-02D5-7169-6E5E-E508E84BB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6D1CA-C578-7941-BA8D-F188103FC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5980436"/>
            <a:ext cx="4154164" cy="741039"/>
          </a:xfrm>
        </p:spPr>
        <p:txBody>
          <a:bodyPr/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Trujillo Trail DWID</a:t>
            </a:r>
          </a:p>
        </p:txBody>
      </p:sp>
    </p:spTree>
    <p:extLst>
      <p:ext uri="{BB962C8B-B14F-4D97-AF65-F5344CB8AC3E}">
        <p14:creationId xmlns:p14="http://schemas.microsoft.com/office/powerpoint/2010/main" val="2761127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C1354-034E-465D-E141-F063607F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Formation of TTDWID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43F0F-B0D2-1CE6-6DBB-B8D4DF6DB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June 15, 2021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TTDWID is public body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TTDWID formed to be able to obtain loans from WIFA with low interest rates and forgivable principal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WIFA has State money and U.S. money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WIFA funds up to $50K for State recognized engineering firms for project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Davis Bacon and US Iron and Steel riders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E91FF8-5F21-3555-998F-AF34878D6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2732" y="6356350"/>
            <a:ext cx="2868876" cy="365125"/>
          </a:xfrm>
        </p:spPr>
        <p:txBody>
          <a:bodyPr/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Trujillo Trail DWID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3A0577-69B3-CA61-5995-D4B5D1AB4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70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F38829-95A3-2AA3-080B-2AAF4836D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3058" y="6356350"/>
            <a:ext cx="2899211" cy="365125"/>
          </a:xfrm>
        </p:spPr>
        <p:txBody>
          <a:bodyPr/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Trujillo Trail DWID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2DF5F-2193-BB05-87E4-3BDAB05CD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806EB9-0261-4327-256E-DC814F6D6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61" y="0"/>
            <a:ext cx="5664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1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D134A-0241-C67F-D33E-10F70F3AE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7485F-A01E-480E-10AE-36C2F078A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 Board members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Staggered terms by law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 member started with 2 year term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members started with 4 year term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David reelected/appointed in 2022 for 4 years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John &amp; Jackson reelected/appointed in 2024 for 4 years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FYI - 4 school districts, 4 fire districts, and 2 DWIDS avoided general election voting (and County charges) by not having challenges for open seats – just minimum signatures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042CC-5857-C5F9-B4BC-77D3B68F5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Trujillo Trail DWID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52D4A2-9C0A-F5B0-C64D-A9D0D7F6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56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F0A30D-7ECA-9887-673B-4A444DC58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Trujillo Trail DWID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45D08C-DD87-FA74-C0ED-E3B98FC5C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FA1C5B-1C9A-BD81-F3B0-36B58A128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864" y="0"/>
            <a:ext cx="5060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16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E0BD2-3C6F-85F2-351C-2FB65F91F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16EDE-D8C5-8BE8-1425-4224E589C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367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Initial request, $265,000 of which $220,000 forgivable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Engineer said too little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TTDWID thought of increasing to $500,000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Engineer said could be $1,000,000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WIFA had calculated TTDWID could afford $700,000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Increased loan application and signed agreement for $700,000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$370,000 forgivable, interest at 2.464%; $330,000 @ $2130.00/month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Response to bid request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Only one response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~$1,700,000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68A8DC-2FBC-89A9-FB7E-A6228EB0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6068" y="6356350"/>
            <a:ext cx="3479921" cy="365125"/>
          </a:xfrm>
        </p:spPr>
        <p:txBody>
          <a:bodyPr/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Trujillo Trail DWID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98800-30A1-2F09-070E-BA30FB22F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77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AB46E-0C19-436A-4CAF-42E2ADCD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Pipeline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A8064-B774-1489-3A98-6B3A8A9B1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Original Pipeline Design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Pressure Tank coating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Pressure Pump Redundancies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Complete control system at 42 ASR and Trujillo Trail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6AD09-0CC6-7B18-AFAD-7A0AB6E5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140090" cy="365125"/>
          </a:xfrm>
        </p:spPr>
        <p:txBody>
          <a:bodyPr/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Trujillo Trail DWID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3205B2-6752-EAB7-7E38-1C74D14F8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50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20209-B2D2-F46D-50D1-C61A3672E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Revised Pipeline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EF11C-FD83-C7B6-0413-B1A1B61DB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3701"/>
            <a:ext cx="10515600" cy="4553262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Last year’s meeting we said reduced project scope to meet $700K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Also reported it was out to bid 1/19/24 and that b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ids were due back and bid opening 2/20/24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- two bids received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$1.3M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$871K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Revised further and low bidder (KE&amp;G) agreed to do pipeline (not full project) for $688K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TTDWID to install and pay for balance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452E4-5047-C8A6-EFB9-001C8DB13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2042" y="6356350"/>
            <a:ext cx="3009359" cy="365125"/>
          </a:xfrm>
        </p:spPr>
        <p:txBody>
          <a:bodyPr/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Trujillo Trail DWID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74019F-F222-CE23-63C1-B85F115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1F46-40B2-4551-9ACB-484ECFD935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31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2011</TotalTime>
  <Words>1093</Words>
  <Application>Microsoft Office PowerPoint</Application>
  <PresentationFormat>Widescreen</PresentationFormat>
  <Paragraphs>211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Trujillo Trail DWID</vt:lpstr>
      <vt:lpstr>Agenda </vt:lpstr>
      <vt:lpstr>Formation of TTDWID</vt:lpstr>
      <vt:lpstr>PowerPoint Presentation</vt:lpstr>
      <vt:lpstr>Elections</vt:lpstr>
      <vt:lpstr>PowerPoint Presentation</vt:lpstr>
      <vt:lpstr>Loans</vt:lpstr>
      <vt:lpstr>Pipeline Update</vt:lpstr>
      <vt:lpstr>Revised Pipeline Design</vt:lpstr>
      <vt:lpstr>Pipeline Project Update</vt:lpstr>
      <vt:lpstr>PowerPoint Presentation</vt:lpstr>
      <vt:lpstr>Lead and Copper and Drinking Water Quality and Rules </vt:lpstr>
      <vt:lpstr>Lead and Copper and Drinking Water Quality and Rules Cont’d</vt:lpstr>
      <vt:lpstr>Future Projects</vt:lpstr>
      <vt:lpstr>Yard Cleanup</vt:lpstr>
      <vt:lpstr>Backup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Trujillo Trail DWID</dc:title>
  <dc:creator>J. Combo</dc:creator>
  <cp:lastModifiedBy>J. Combo</cp:lastModifiedBy>
  <cp:revision>57</cp:revision>
  <cp:lastPrinted>2024-01-12T22:09:15Z</cp:lastPrinted>
  <dcterms:created xsi:type="dcterms:W3CDTF">2024-01-09T03:18:47Z</dcterms:created>
  <dcterms:modified xsi:type="dcterms:W3CDTF">2025-01-31T17:40:42Z</dcterms:modified>
</cp:coreProperties>
</file>